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y="5143500" cx="9144000"/>
  <p:notesSz cx="6858000" cy="9144000"/>
  <p:embeddedFontLst>
    <p:embeddedFont>
      <p:font typeface="Montserrat"/>
      <p:regular r:id="rId28"/>
      <p:bold r:id="rId29"/>
      <p:italic r:id="rId30"/>
      <p:boldItalic r:id="rId31"/>
    </p:embeddedFont>
    <p:embeddedFont>
      <p:font typeface="Lato"/>
      <p:regular r:id="rId32"/>
      <p:bold r:id="rId33"/>
      <p:italic r:id="rId34"/>
      <p:boldItalic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Montserrat-regular.fntdata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ontserrat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Montserrat-boldItalic.fntdata"/><Relationship Id="rId30" Type="http://schemas.openxmlformats.org/officeDocument/2006/relationships/font" Target="fonts/Montserrat-italic.fntdata"/><Relationship Id="rId11" Type="http://schemas.openxmlformats.org/officeDocument/2006/relationships/slide" Target="slides/slide6.xml"/><Relationship Id="rId33" Type="http://schemas.openxmlformats.org/officeDocument/2006/relationships/font" Target="fonts/Lato-bold.fntdata"/><Relationship Id="rId10" Type="http://schemas.openxmlformats.org/officeDocument/2006/relationships/slide" Target="slides/slide5.xml"/><Relationship Id="rId32" Type="http://schemas.openxmlformats.org/officeDocument/2006/relationships/font" Target="fonts/Lato-regular.fntdata"/><Relationship Id="rId13" Type="http://schemas.openxmlformats.org/officeDocument/2006/relationships/slide" Target="slides/slide8.xml"/><Relationship Id="rId35" Type="http://schemas.openxmlformats.org/officeDocument/2006/relationships/font" Target="fonts/Lato-boldItalic.fntdata"/><Relationship Id="rId12" Type="http://schemas.openxmlformats.org/officeDocument/2006/relationships/slide" Target="slides/slide7.xml"/><Relationship Id="rId34" Type="http://schemas.openxmlformats.org/officeDocument/2006/relationships/font" Target="fonts/Lato-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12b35c5cad0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12b35c5cad0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2b35c5cad0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12b35c5cad0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1bbb7e49c5_2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11bbb7e49c5_2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1bbb7e49c5_2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11bbb7e49c5_2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be93ea791_0_2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1be93ea791_0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1bbb7e49c5_2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11bbb7e49c5_2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1be93ea791_0_2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11be93ea791_0_2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2b35c5cad0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12b35c5cad0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11bbb7e49c5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11bbb7e49c5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1bbb7e49c5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11bbb7e49c5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acc279f5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acc279f5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2df0dce720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12df0dce720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12d07504915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12d07504915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11be93ea791_0_2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11be93ea791_0_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11bbb7e49c5_2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11bbb7e49c5_2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271d4b791f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1271d4b791f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1bbb7e49c5_2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11bbb7e49c5_2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1bbb7e49c5_2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11bbb7e49c5_2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1bbb7e49c5_2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11bbb7e49c5_2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1bbb7e49c5_2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11bbb7e49c5_2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2e047a8c2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12e047a8c2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://www.youtube.com/watch?v=fDAU465eVxQ" TargetMode="External"/><Relationship Id="rId4" Type="http://schemas.openxmlformats.org/officeDocument/2006/relationships/image" Target="../media/image24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://www.youtube.com/watch?v=54Jb4KJwyDM" TargetMode="External"/><Relationship Id="rId4" Type="http://schemas.openxmlformats.org/officeDocument/2006/relationships/image" Target="../media/image25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7.png"/><Relationship Id="rId4" Type="http://schemas.openxmlformats.org/officeDocument/2006/relationships/image" Target="../media/image16.png"/><Relationship Id="rId5" Type="http://schemas.openxmlformats.org/officeDocument/2006/relationships/image" Target="../media/image1.png"/><Relationship Id="rId6" Type="http://schemas.openxmlformats.org/officeDocument/2006/relationships/image" Target="../media/image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image" Target="../media/image5.png"/><Relationship Id="rId11" Type="http://schemas.openxmlformats.org/officeDocument/2006/relationships/image" Target="../media/image13.png"/><Relationship Id="rId10" Type="http://schemas.openxmlformats.org/officeDocument/2006/relationships/image" Target="../media/image3.png"/><Relationship Id="rId9" Type="http://schemas.openxmlformats.org/officeDocument/2006/relationships/image" Target="../media/image18.jpg"/><Relationship Id="rId5" Type="http://schemas.openxmlformats.org/officeDocument/2006/relationships/image" Target="../media/image8.png"/><Relationship Id="rId6" Type="http://schemas.openxmlformats.org/officeDocument/2006/relationships/image" Target="../media/image6.png"/><Relationship Id="rId7" Type="http://schemas.openxmlformats.org/officeDocument/2006/relationships/image" Target="../media/image11.png"/><Relationship Id="rId8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/>
              <a:t>Ejercicios Sigue-Persona para la plataforma académica Robotics Academy, usando un robot real y simulado en ROS2.</a:t>
            </a:r>
            <a:endParaRPr sz="2200"/>
          </a:p>
        </p:txBody>
      </p:sp>
      <p:sp>
        <p:nvSpPr>
          <p:cNvPr id="135" name="Google Shape;135;p13"/>
          <p:cNvSpPr txBox="1"/>
          <p:nvPr>
            <p:ph idx="1" type="subTitle"/>
          </p:nvPr>
        </p:nvSpPr>
        <p:spPr>
          <a:xfrm>
            <a:off x="5083950" y="3924925"/>
            <a:ext cx="3470700" cy="78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latin typeface="Montserrat"/>
                <a:ea typeface="Montserrat"/>
                <a:cs typeface="Montserrat"/>
                <a:sym typeface="Montserrat"/>
              </a:rPr>
              <a:t>Trabajo Fin de Grado (2021/2022)</a:t>
            </a:r>
            <a:br>
              <a:rPr b="1" lang="es" sz="4000">
                <a:latin typeface="Montserrat"/>
                <a:ea typeface="Montserrat"/>
                <a:cs typeface="Montserrat"/>
                <a:sym typeface="Montserrat"/>
              </a:rPr>
            </a:br>
            <a:endParaRPr b="1" sz="4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>
                <a:latin typeface="Montserrat"/>
                <a:ea typeface="Montserrat"/>
                <a:cs typeface="Montserrat"/>
                <a:sym typeface="Montserrat"/>
              </a:rPr>
              <a:t>Alumno: 	Carlos Caminero Abad</a:t>
            </a:r>
            <a:endParaRPr sz="4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>
                <a:latin typeface="Montserrat"/>
                <a:ea typeface="Montserrat"/>
                <a:cs typeface="Montserrat"/>
                <a:sym typeface="Montserrat"/>
              </a:rPr>
              <a:t>Tutor:		Jose María Cañas Plaza</a:t>
            </a:r>
            <a:endParaRPr sz="4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Plantilla web Sigue-Persona simulado</a:t>
            </a:r>
            <a:endParaRPr/>
          </a:p>
        </p:txBody>
      </p:sp>
      <p:pic>
        <p:nvPicPr>
          <p:cNvPr id="210" name="Google Shape;21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7650" y="1307850"/>
            <a:ext cx="6279946" cy="322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Plantilla web Sigue-Persona Real</a:t>
            </a:r>
            <a:endParaRPr/>
          </a:p>
        </p:txBody>
      </p:sp>
      <p:pic>
        <p:nvPicPr>
          <p:cNvPr id="216" name="Google Shape;21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4350" y="1274675"/>
            <a:ext cx="6464351" cy="3335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Programación del algoritmo Sigue-Persona</a:t>
            </a:r>
            <a:endParaRPr/>
          </a:p>
        </p:txBody>
      </p:sp>
      <p:sp>
        <p:nvSpPr>
          <p:cNvPr id="222" name="Google Shape;222;p24"/>
          <p:cNvSpPr txBox="1"/>
          <p:nvPr>
            <p:ph idx="1" type="body"/>
          </p:nvPr>
        </p:nvSpPr>
        <p:spPr>
          <a:xfrm>
            <a:off x="1297500" y="1567550"/>
            <a:ext cx="4516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Dos soluciones de referencia.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3 pasos: </a:t>
            </a:r>
            <a:r>
              <a:rPr i="1" lang="es"/>
              <a:t>tracking, </a:t>
            </a:r>
            <a:r>
              <a:rPr lang="es"/>
              <a:t>VFF y Máquina de Estados.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Diferente comportamiento en real y en simulado.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/>
              <a:t>Variantes alternativas: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Control de velocidad basado en casos (franjas).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Control de velocidad basado en un PID.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Detección por color de ropa.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Algoritmo de seguimiento visual (tracking)</a:t>
            </a:r>
            <a:endParaRPr/>
          </a:p>
        </p:txBody>
      </p:sp>
      <p:sp>
        <p:nvSpPr>
          <p:cNvPr id="228" name="Google Shape;228;p25"/>
          <p:cNvSpPr txBox="1"/>
          <p:nvPr>
            <p:ph idx="1" type="body"/>
          </p:nvPr>
        </p:nvSpPr>
        <p:spPr>
          <a:xfrm>
            <a:off x="1297500" y="1567550"/>
            <a:ext cx="3550800" cy="258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Uso de R-CNN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filtros: </a:t>
            </a:r>
            <a:r>
              <a:rPr i="1" lang="es"/>
              <a:t>score</a:t>
            </a:r>
            <a:r>
              <a:rPr lang="es"/>
              <a:t>, clase, área.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Clase Tracker.</a:t>
            </a:r>
            <a:endParaRPr/>
          </a:p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s"/>
              <a:t>Actualiza el objetivo de seguimiento basándose en la distancia euclídea.</a:t>
            </a:r>
            <a:endParaRPr/>
          </a:p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s"/>
              <a:t>Bounding Box rojo: objetivo a seguir.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Tolerancia a la pérdida de detecciones en fotogramas.</a:t>
            </a:r>
            <a:endParaRPr/>
          </a:p>
        </p:txBody>
      </p:sp>
      <p:pic>
        <p:nvPicPr>
          <p:cNvPr id="229" name="Google Shape;22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2450" y="1567557"/>
            <a:ext cx="3550800" cy="26494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Algoritmo de seguimiento visual (tracking)</a:t>
            </a:r>
            <a:endParaRPr/>
          </a:p>
        </p:txBody>
      </p:sp>
      <p:pic>
        <p:nvPicPr>
          <p:cNvPr id="235" name="Google Shape;23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12063" y="1307850"/>
            <a:ext cx="4719883" cy="353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Campo de Fuerzas Virtuales (VFF)</a:t>
            </a:r>
            <a:endParaRPr/>
          </a:p>
        </p:txBody>
      </p:sp>
      <p:sp>
        <p:nvSpPr>
          <p:cNvPr id="241" name="Google Shape;241;p27"/>
          <p:cNvSpPr txBox="1"/>
          <p:nvPr>
            <p:ph idx="1" type="body"/>
          </p:nvPr>
        </p:nvSpPr>
        <p:spPr>
          <a:xfrm>
            <a:off x="1297500" y="1567550"/>
            <a:ext cx="7038900" cy="180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El movimiento lo determina un vector obtenido a partir de la suma vectorial de:</a:t>
            </a:r>
            <a:endParaRPr/>
          </a:p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s"/>
              <a:t>Un vector de atracción. Apunta al objetivo. El ángulo está influenciado por FOV: 60 grados. </a:t>
            </a:r>
            <a:endParaRPr/>
          </a:p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s"/>
              <a:t>Un vector de repulsión. Generado por todas las lecturas del láser.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Dos parámetros que actúan como pesos de los vectores:</a:t>
            </a:r>
            <a:endParaRPr/>
          </a:p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s" sz="1200">
                <a:highlight>
                  <a:schemeClr val="dk1"/>
                </a:highlight>
                <a:latin typeface="Arial"/>
                <a:ea typeface="Arial"/>
                <a:cs typeface="Arial"/>
                <a:sym typeface="Arial"/>
              </a:rPr>
              <a:t>α </a:t>
            </a:r>
            <a:r>
              <a:rPr lang="es"/>
              <a:t>-</a:t>
            </a:r>
            <a:r>
              <a:rPr lang="es"/>
              <a:t> Vector de Atracción.</a:t>
            </a:r>
            <a:endParaRPr/>
          </a:p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s" sz="1050">
                <a:highlight>
                  <a:schemeClr val="dk1"/>
                </a:highlight>
                <a:latin typeface="Arial"/>
                <a:ea typeface="Arial"/>
                <a:cs typeface="Arial"/>
                <a:sym typeface="Arial"/>
              </a:rPr>
              <a:t>β</a:t>
            </a:r>
            <a:r>
              <a:rPr lang="es"/>
              <a:t>  - Vector de Repulsión.</a:t>
            </a:r>
            <a:endParaRPr/>
          </a:p>
        </p:txBody>
      </p:sp>
      <p:pic>
        <p:nvPicPr>
          <p:cNvPr id="242" name="Google Shape;24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62288" y="3645650"/>
            <a:ext cx="3019425" cy="79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Campo de Fuerzas Virtuales (VFF)</a:t>
            </a:r>
            <a:endParaRPr/>
          </a:p>
        </p:txBody>
      </p:sp>
      <p:pic>
        <p:nvPicPr>
          <p:cNvPr id="248" name="Google Shape;24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7888" y="1307850"/>
            <a:ext cx="4698133" cy="353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Máquina de Estados Finitos (FSM)</a:t>
            </a:r>
            <a:endParaRPr/>
          </a:p>
        </p:txBody>
      </p:sp>
      <p:sp>
        <p:nvSpPr>
          <p:cNvPr id="254" name="Google Shape;254;p29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55" name="Google Shape;25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7500" y="1567550"/>
            <a:ext cx="6707141" cy="2944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Validación experimental Sigue-Persona Simulado</a:t>
            </a:r>
            <a:endParaRPr/>
          </a:p>
        </p:txBody>
      </p:sp>
      <p:sp>
        <p:nvSpPr>
          <p:cNvPr id="261" name="Google Shape;261;p30"/>
          <p:cNvSpPr txBox="1"/>
          <p:nvPr>
            <p:ph idx="1" type="body"/>
          </p:nvPr>
        </p:nvSpPr>
        <p:spPr>
          <a:xfrm>
            <a:off x="6090600" y="1567550"/>
            <a:ext cx="22458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/>
              <a:t>https://www.youtube.com/watch?v=fDAU465eVxQ</a:t>
            </a:r>
            <a:endParaRPr/>
          </a:p>
        </p:txBody>
      </p:sp>
      <p:pic>
        <p:nvPicPr>
          <p:cNvPr descr="This video shows the new exercise of Robotics Academy: Follow Person.&#10;It has been developed with ROS2 Foxy with a Turtlebot 2 adapted model and using https://github.com/aws-robotics/aws-robomaker-hospital-world as world of simulator Gazebo.&#10;&#10;The objective of this exercise is to follow a person in a hospital. To reach this goal, you have to implement a optimal tracking algorithm knowing how to avoid obstacles if necessary. To detect a person you will use a SSD trained model that provides the HAL (Hardware Abstraction Layer) API&#10;&#10;You can control the model person using the &quot;Teleoperation&quot; option. The controls are &quot;awsd&quot; keys to move and &quot;x&quot; key to stop the person.&#10;&#10;The link of the exercise: http://jderobot.github.io/RoboticsAcademy/exercises/MobileRobots/follow_person" id="262" name="Google Shape;262;p30" title="[Academy] Follow Person exercise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46525" y="1308650"/>
            <a:ext cx="4572000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Validación experimental Sigue-Persona Real</a:t>
            </a:r>
            <a:endParaRPr/>
          </a:p>
        </p:txBody>
      </p:sp>
      <p:sp>
        <p:nvSpPr>
          <p:cNvPr id="268" name="Google Shape;268;p31"/>
          <p:cNvSpPr txBox="1"/>
          <p:nvPr>
            <p:ph idx="1" type="body"/>
          </p:nvPr>
        </p:nvSpPr>
        <p:spPr>
          <a:xfrm>
            <a:off x="5944900" y="1567550"/>
            <a:ext cx="23916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/>
              <a:t>https://www.youtube.com/watch?v=54Jb4KJwyDM</a:t>
            </a:r>
            <a:endParaRPr/>
          </a:p>
        </p:txBody>
      </p:sp>
      <p:pic>
        <p:nvPicPr>
          <p:cNvPr descr="This video shows the new exercise of Robotics Academy: Real Follow Person.&#10;&#10;It has been developed with ROS Foxy using a real Turtlebot2 robot and a SSD Inception model of Neural Networks.&#10;&#10;The objective of the exercise is to follow a person in a complex environment. To reach the goal you will have to implement an optimal tracking algorithm." id="269" name="Google Shape;269;p31" title="[Academy] Real Follow Person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22300" y="1308650"/>
            <a:ext cx="4572000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Introducción</a:t>
            </a:r>
            <a:endParaRPr/>
          </a:p>
        </p:txBody>
      </p:sp>
      <p:sp>
        <p:nvSpPr>
          <p:cNvPr id="141" name="Google Shape;141;p14"/>
          <p:cNvSpPr txBox="1"/>
          <p:nvPr>
            <p:ph idx="1" type="body"/>
          </p:nvPr>
        </p:nvSpPr>
        <p:spPr>
          <a:xfrm>
            <a:off x="1297500" y="1567550"/>
            <a:ext cx="3088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La robótica aporta cada vez más servicios útiles a la sociedad.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Es importante la formación profesional del ingeniero robótico.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Robótica Educativa</a:t>
            </a:r>
            <a:endParaRPr/>
          </a:p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s"/>
              <a:t>The Construct</a:t>
            </a:r>
            <a:endParaRPr/>
          </a:p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s"/>
              <a:t>GIRS de la ETSIT (URJC)</a:t>
            </a:r>
            <a:endParaRPr/>
          </a:p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s"/>
              <a:t>Robotics Academy y Unibotics</a:t>
            </a:r>
            <a:endParaRPr/>
          </a:p>
        </p:txBody>
      </p:sp>
      <p:pic>
        <p:nvPicPr>
          <p:cNvPr id="142" name="Google Shape;14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7575" y="1422913"/>
            <a:ext cx="1933875" cy="1369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7575" y="3038509"/>
            <a:ext cx="1933875" cy="13691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23325" y="1422925"/>
            <a:ext cx="1356050" cy="135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23325" y="3038499"/>
            <a:ext cx="1356053" cy="1369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Conclusiones. Aportaciones</a:t>
            </a:r>
            <a:endParaRPr/>
          </a:p>
        </p:txBody>
      </p:sp>
      <p:sp>
        <p:nvSpPr>
          <p:cNvPr id="275" name="Google Shape;275;p32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TurtleBot2 real y simulado en ROS2 Foxy.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Dos nuevos ejercicios para Robotics Academy.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Nuevo escenario simulado y plugin de teleoperación.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Un robot real en un ejercicio de RA.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Soluciones de referencia.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Red Neuronal SSD Inception en RADI.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Conclusiones. Líneas Futuras</a:t>
            </a:r>
            <a:endParaRPr/>
          </a:p>
        </p:txBody>
      </p:sp>
      <p:sp>
        <p:nvSpPr>
          <p:cNvPr id="281" name="Google Shape;281;p33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Modelos R-CNN ligeros en más ejercicios de RA.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Nuevos ejercicios con el TurtleBot2</a:t>
            </a:r>
            <a:endParaRPr/>
          </a:p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s"/>
              <a:t>Navegación global en el Laboratorio.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Soporte de Cámaras RGB-D.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Sigue-Persona basado usando la profundidad.</a:t>
            </a:r>
            <a:endParaRPr/>
          </a:p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s"/>
              <a:t>Transformadas</a:t>
            </a:r>
            <a:endParaRPr/>
          </a:p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s"/>
              <a:t>PointCloud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Fin</a:t>
            </a:r>
            <a:endParaRPr/>
          </a:p>
        </p:txBody>
      </p:sp>
      <p:sp>
        <p:nvSpPr>
          <p:cNvPr id="287" name="Google Shape;287;p34"/>
          <p:cNvSpPr txBox="1"/>
          <p:nvPr>
            <p:ph idx="1" type="body"/>
          </p:nvPr>
        </p:nvSpPr>
        <p:spPr>
          <a:xfrm>
            <a:off x="1297500" y="1812300"/>
            <a:ext cx="4071900" cy="234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/>
              <a:t>¿PREGUNTAS?</a:t>
            </a:r>
            <a:endParaRPr sz="2400"/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lang="es" sz="2400"/>
              <a:t>¡MUCHAS GRACIAS!</a:t>
            </a:r>
            <a:endParaRPr sz="2400"/>
          </a:p>
        </p:txBody>
      </p:sp>
      <p:pic>
        <p:nvPicPr>
          <p:cNvPr id="288" name="Google Shape;28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24873" y="1567550"/>
            <a:ext cx="2001950" cy="2666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Motivación</a:t>
            </a:r>
            <a:endParaRPr/>
          </a:p>
        </p:txBody>
      </p:sp>
      <p:sp>
        <p:nvSpPr>
          <p:cNvPr id="151" name="Google Shape;151;p1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Deep Learning abre un abanico de aplicaciones robóticas.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Redes Neuronales Convolucionales basadas en Regiones (R-CNN).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De la clasificación pasamos a la detección de objetos.</a:t>
            </a:r>
            <a:endParaRPr/>
          </a:p>
        </p:txBody>
      </p:sp>
      <p:pic>
        <p:nvPicPr>
          <p:cNvPr id="152" name="Google Shape;15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9550" y="2741264"/>
            <a:ext cx="5944900" cy="1737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Motivación</a:t>
            </a:r>
            <a:endParaRPr/>
          </a:p>
        </p:txBody>
      </p:sp>
      <p:sp>
        <p:nvSpPr>
          <p:cNvPr id="158" name="Google Shape;158;p16"/>
          <p:cNvSpPr txBox="1"/>
          <p:nvPr>
            <p:ph idx="1" type="body"/>
          </p:nvPr>
        </p:nvSpPr>
        <p:spPr>
          <a:xfrm>
            <a:off x="1140625" y="1567550"/>
            <a:ext cx="7339500" cy="106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RNA</a:t>
            </a:r>
            <a:r>
              <a:rPr lang="es"/>
              <a:t> óptima para sistemas computacionales de bajo rendimiento (SSD Inception V2). Ejemplos: PC sin GPU, contenedores Docker.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Programación de un robot real + capa de abstracción (HAL y GUI).</a:t>
            </a:r>
            <a:endParaRPr/>
          </a:p>
        </p:txBody>
      </p:sp>
      <p:pic>
        <p:nvPicPr>
          <p:cNvPr id="159" name="Google Shape;15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6738" y="2637350"/>
            <a:ext cx="5570525" cy="2201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7"/>
          <p:cNvSpPr txBox="1"/>
          <p:nvPr>
            <p:ph type="title"/>
          </p:nvPr>
        </p:nvSpPr>
        <p:spPr>
          <a:xfrm>
            <a:off x="1217350" y="37880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Objetivos</a:t>
            </a:r>
            <a:endParaRPr/>
          </a:p>
        </p:txBody>
      </p:sp>
      <p:sp>
        <p:nvSpPr>
          <p:cNvPr id="165" name="Google Shape;165;p17"/>
          <p:cNvSpPr txBox="1"/>
          <p:nvPr>
            <p:ph idx="1" type="body"/>
          </p:nvPr>
        </p:nvSpPr>
        <p:spPr>
          <a:xfrm>
            <a:off x="1071650" y="1567550"/>
            <a:ext cx="2702100" cy="29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Desarrollar dos ejercicios para Robotics Academy.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Soporte de un robot TurtleBot2 simulado y real (ROS2 Foxy).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Los alumnos programan un algoritmo de seguimiento.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Utilización de Deep Learning.</a:t>
            </a:r>
            <a:endParaRPr/>
          </a:p>
        </p:txBody>
      </p:sp>
      <p:pic>
        <p:nvPicPr>
          <p:cNvPr id="166" name="Google Shape;16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49450" y="1567550"/>
            <a:ext cx="4041450" cy="2865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Herramientas utilizadas.</a:t>
            </a:r>
            <a:endParaRPr/>
          </a:p>
        </p:txBody>
      </p:sp>
      <p:pic>
        <p:nvPicPr>
          <p:cNvPr id="172" name="Google Shape;17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5400" y="1388725"/>
            <a:ext cx="827293" cy="92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79325" y="1388731"/>
            <a:ext cx="928000" cy="9298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97500" y="2634098"/>
            <a:ext cx="1925225" cy="120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46150" y="2634100"/>
            <a:ext cx="1366850" cy="116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478425" y="1374063"/>
            <a:ext cx="1777000" cy="959212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18"/>
          <p:cNvSpPr txBox="1"/>
          <p:nvPr/>
        </p:nvSpPr>
        <p:spPr>
          <a:xfrm>
            <a:off x="1297550" y="4118000"/>
            <a:ext cx="19251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URDF</a:t>
            </a:r>
            <a:endParaRPr sz="2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78" name="Google Shape;178;p1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706875" y="2495688"/>
            <a:ext cx="1777000" cy="14175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1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147825" y="4090289"/>
            <a:ext cx="2336051" cy="533836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18"/>
          <p:cNvSpPr txBox="1"/>
          <p:nvPr/>
        </p:nvSpPr>
        <p:spPr>
          <a:xfrm>
            <a:off x="3307325" y="4104413"/>
            <a:ext cx="19251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Xacro</a:t>
            </a:r>
            <a:endParaRPr sz="2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81" name="Google Shape;181;p1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345275" y="1388725"/>
            <a:ext cx="784206" cy="92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1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352100" y="1374100"/>
            <a:ext cx="1131768" cy="95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Soporte del TurtleBot2 en ROS2 Foxy</a:t>
            </a:r>
            <a:endParaRPr/>
          </a:p>
        </p:txBody>
      </p:sp>
      <p:sp>
        <p:nvSpPr>
          <p:cNvPr id="188" name="Google Shape;188;p19"/>
          <p:cNvSpPr txBox="1"/>
          <p:nvPr>
            <p:ph idx="1" type="body"/>
          </p:nvPr>
        </p:nvSpPr>
        <p:spPr>
          <a:xfrm>
            <a:off x="1297500" y="1567550"/>
            <a:ext cx="2975700" cy="288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Drivers de la base Kobuki real en ROS2 (más </a:t>
            </a:r>
            <a:r>
              <a:rPr i="1" lang="es"/>
              <a:t>wrappers</a:t>
            </a:r>
            <a:r>
              <a:rPr lang="es"/>
              <a:t>).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¿y para la simulación?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Diseño del Turtlebot2 en Gazebo más simulación de los sensores y actuadores.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kobuki_gazebo + cuerpo del robot en Xacro.</a:t>
            </a:r>
            <a:endParaRPr/>
          </a:p>
        </p:txBody>
      </p:sp>
      <p:pic>
        <p:nvPicPr>
          <p:cNvPr id="189" name="Google Shape;18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2025" y="1567550"/>
            <a:ext cx="3981775" cy="2714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Infraestructura de los dos ejercicios</a:t>
            </a:r>
            <a:endParaRPr/>
          </a:p>
        </p:txBody>
      </p:sp>
      <p:sp>
        <p:nvSpPr>
          <p:cNvPr id="195" name="Google Shape;195;p20"/>
          <p:cNvSpPr txBox="1"/>
          <p:nvPr>
            <p:ph idx="1" type="body"/>
          </p:nvPr>
        </p:nvSpPr>
        <p:spPr>
          <a:xfrm>
            <a:off x="1297500" y="1567550"/>
            <a:ext cx="4137300" cy="258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Desarrollo del frontend de cada ejercicio</a:t>
            </a:r>
            <a:endParaRPr/>
          </a:p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s"/>
              <a:t>plantillas web.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Desarrollo del entorno simulado</a:t>
            </a:r>
            <a:endParaRPr/>
          </a:p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i="1" lang="es"/>
              <a:t>plugin</a:t>
            </a:r>
            <a:r>
              <a:rPr lang="es"/>
              <a:t> (teleoperación - C++)  e integración hospital AWS.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Creación</a:t>
            </a:r>
            <a:r>
              <a:rPr i="1" lang="es"/>
              <a:t> de Launchers ROS2</a:t>
            </a:r>
            <a:r>
              <a:rPr lang="es"/>
              <a:t>.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Comunicación con ROS </a:t>
            </a:r>
            <a:r>
              <a:rPr i="1" lang="es"/>
              <a:t>topics</a:t>
            </a:r>
            <a:endParaRPr i="1"/>
          </a:p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s"/>
              <a:t>Plantillas python (HAL/GUI e </a:t>
            </a:r>
            <a:r>
              <a:rPr i="1" lang="es"/>
              <a:t>interfaces)</a:t>
            </a:r>
            <a:r>
              <a:rPr lang="es"/>
              <a:t> adaptadas a ROS2.</a:t>
            </a:r>
            <a:endParaRPr/>
          </a:p>
        </p:txBody>
      </p:sp>
      <p:pic>
        <p:nvPicPr>
          <p:cNvPr id="196" name="Google Shape;19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84824" y="3080187"/>
            <a:ext cx="2125011" cy="1473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84825" y="1485671"/>
            <a:ext cx="2125001" cy="14166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Infraestructura de los dos ejercicios.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HAL API - ROS topics</a:t>
            </a:r>
            <a:endParaRPr/>
          </a:p>
        </p:txBody>
      </p:sp>
      <p:sp>
        <p:nvSpPr>
          <p:cNvPr id="203" name="Google Shape;203;p21"/>
          <p:cNvSpPr txBox="1"/>
          <p:nvPr>
            <p:ph idx="1" type="body"/>
          </p:nvPr>
        </p:nvSpPr>
        <p:spPr>
          <a:xfrm>
            <a:off x="1297500" y="1567550"/>
            <a:ext cx="33507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setV() y setW() :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s"/>
              <a:t>/cmd_vel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s"/>
              <a:t>/commands/velocity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getLaserData():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s"/>
              <a:t>/scan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getImage():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s"/>
              <a:t>/depth_camera/image_raw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s"/>
              <a:t>/image_raw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getPose3d():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s"/>
              <a:t>/odom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getBoundingBoxes():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s"/>
              <a:t>Llama a SSD Inception</a:t>
            </a:r>
            <a:endParaRPr/>
          </a:p>
        </p:txBody>
      </p:sp>
      <p:pic>
        <p:nvPicPr>
          <p:cNvPr id="204" name="Google Shape;20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10825" y="1307849"/>
            <a:ext cx="3047950" cy="3559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